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nva Sans Bold" panose="020B0803030501040103" pitchFamily="34" charset="0"/>
      <p:regular r:id="rId12"/>
      <p:bold r:id="rId13"/>
    </p:embeddedFont>
    <p:embeddedFont>
      <p:font typeface="Cooper Hewitt" pitchFamily="2" charset="77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8" autoAdjust="0"/>
    <p:restoredTop sz="94589" autoAdjust="0"/>
  </p:normalViewPr>
  <p:slideViewPr>
    <p:cSldViewPr>
      <p:cViewPr varScale="1">
        <p:scale>
          <a:sx n="80" d="100"/>
          <a:sy n="80" d="100"/>
        </p:scale>
        <p:origin x="32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43474"/>
            <a:ext cx="20513350" cy="10368574"/>
            <a:chOff x="0" y="0"/>
            <a:chExt cx="5402693" cy="27308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02693" cy="2730818"/>
            </a:xfrm>
            <a:custGeom>
              <a:avLst/>
              <a:gdLst/>
              <a:ahLst/>
              <a:cxnLst/>
              <a:rect l="l" t="t" r="r" b="b"/>
              <a:pathLst>
                <a:path w="5402693" h="2730818">
                  <a:moveTo>
                    <a:pt x="0" y="0"/>
                  </a:moveTo>
                  <a:lnTo>
                    <a:pt x="5402693" y="0"/>
                  </a:lnTo>
                  <a:lnTo>
                    <a:pt x="5402693" y="2730818"/>
                  </a:lnTo>
                  <a:lnTo>
                    <a:pt x="0" y="2730818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402693" cy="2768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06552" y="2827049"/>
            <a:ext cx="15596192" cy="4371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Herzlich</a:t>
            </a:r>
            <a:r>
              <a:rPr lang="en-US" sz="6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Willkommen</a:t>
            </a:r>
            <a:r>
              <a:rPr lang="en-US" sz="6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zur</a:t>
            </a:r>
            <a:endParaRPr lang="en-US" sz="6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algn="ctr">
              <a:lnSpc>
                <a:spcPts val="12599"/>
              </a:lnSpc>
            </a:pPr>
            <a:r>
              <a:rPr lang="en-US" sz="9000" dirty="0" err="1">
                <a:solidFill>
                  <a:srgbClr val="FFFFFF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Infoveranstaltung</a:t>
            </a:r>
            <a:r>
              <a:rPr lang="en-US" sz="9000" dirty="0">
                <a:solidFill>
                  <a:srgbClr val="FFFFFF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der</a:t>
            </a:r>
          </a:p>
          <a:p>
            <a:pPr algn="ctr">
              <a:lnSpc>
                <a:spcPts val="12599"/>
              </a:lnSpc>
            </a:pPr>
            <a:r>
              <a:rPr lang="en-US" sz="9000" dirty="0">
                <a:solidFill>
                  <a:srgbClr val="FFFFFF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SVB-</a:t>
            </a:r>
            <a:r>
              <a:rPr lang="en-US" sz="9000" dirty="0" err="1">
                <a:solidFill>
                  <a:srgbClr val="FFFFFF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Vergabe</a:t>
            </a:r>
            <a:r>
              <a:rPr lang="en-US" sz="9000" dirty="0">
                <a:solidFill>
                  <a:srgbClr val="FFFFFF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2027</a:t>
            </a:r>
          </a:p>
        </p:txBody>
      </p:sp>
      <p:sp>
        <p:nvSpPr>
          <p:cNvPr id="6" name="Freeform 6"/>
          <p:cNvSpPr/>
          <p:nvPr/>
        </p:nvSpPr>
        <p:spPr>
          <a:xfrm>
            <a:off x="14411309" y="469783"/>
            <a:ext cx="3304738" cy="2238960"/>
          </a:xfrm>
          <a:custGeom>
            <a:avLst/>
            <a:gdLst/>
            <a:ahLst/>
            <a:cxnLst/>
            <a:rect l="l" t="t" r="r" b="b"/>
            <a:pathLst>
              <a:path w="3304738" h="2238960">
                <a:moveTo>
                  <a:pt x="0" y="0"/>
                </a:moveTo>
                <a:lnTo>
                  <a:pt x="3304738" y="0"/>
                </a:lnTo>
                <a:lnTo>
                  <a:pt x="3304738" y="2238960"/>
                </a:lnTo>
                <a:lnTo>
                  <a:pt x="0" y="2238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418718" y="0"/>
            <a:ext cx="2395045" cy="3387278"/>
          </a:xfrm>
          <a:custGeom>
            <a:avLst/>
            <a:gdLst/>
            <a:ahLst/>
            <a:cxnLst/>
            <a:rect l="l" t="t" r="r" b="b"/>
            <a:pathLst>
              <a:path w="2395045" h="3387278">
                <a:moveTo>
                  <a:pt x="0" y="0"/>
                </a:moveTo>
                <a:lnTo>
                  <a:pt x="2395045" y="0"/>
                </a:lnTo>
                <a:lnTo>
                  <a:pt x="2395045" y="3387278"/>
                </a:lnTo>
                <a:lnTo>
                  <a:pt x="0" y="3387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31825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499245" y="159725"/>
            <a:ext cx="8159355" cy="1547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Weitere</a:t>
            </a:r>
            <a:r>
              <a:rPr lang="en-US" sz="9200" dirty="0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</a:t>
            </a: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Infos</a:t>
            </a:r>
            <a:endParaRPr lang="en-US" sz="9200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95600" y="2324100"/>
            <a:ext cx="10870650" cy="8032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Website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Merkblatt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Antragsformular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Rechtliche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Vorgaben</a:t>
            </a:r>
            <a:endParaRPr lang="en-US" sz="500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539751" lvl="1" algn="l">
              <a:lnSpc>
                <a:spcPts val="7000"/>
              </a:lnSpc>
            </a:pP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algn="l"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E-Mail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Antragsstellung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Rückfragen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,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Hilfestellung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, etc.</a:t>
            </a:r>
          </a:p>
          <a:p>
            <a:pPr algn="l">
              <a:lnSpc>
                <a:spcPts val="7000"/>
              </a:lnSpc>
            </a:pP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782628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357646" y="331223"/>
            <a:ext cx="13787354" cy="1535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Ablauf</a:t>
            </a:r>
            <a:r>
              <a:rPr lang="en-US" sz="9200" dirty="0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der SVB-</a:t>
            </a: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Vergabe</a:t>
            </a:r>
            <a:endParaRPr lang="en-US" sz="9200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912198" y="2764753"/>
            <a:ext cx="14347102" cy="4540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Phase 1: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Infoveranstaltung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Phase 2: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Einreichen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von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Anträgen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und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Vorstellung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Phase 3: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Erstellung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von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Antragspaketen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und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Abstimmung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73551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979090" y="319489"/>
            <a:ext cx="9879910" cy="1547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Was </a:t>
            </a: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ist</a:t>
            </a:r>
            <a:r>
              <a:rPr lang="en-US" sz="9200" dirty="0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das SVB?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12198" y="2764753"/>
            <a:ext cx="14347102" cy="5425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SVB = Studierendenvorschlagsbudget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Mittel des Landes zur Unterstützung von Studium und Lehre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aufgeteilt auf die einzelnen Fachbereiche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Aufteilung durch Vorschlag (d. h. Abstimmung) der Studierenden</a:t>
            </a:r>
          </a:p>
        </p:txBody>
      </p:sp>
      <p:sp>
        <p:nvSpPr>
          <p:cNvPr id="7" name="TextBox 7"/>
          <p:cNvSpPr txBox="1"/>
          <p:nvPr/>
        </p:nvSpPr>
        <p:spPr>
          <a:xfrm rot="-5400000">
            <a:off x="-317265" y="4898068"/>
            <a:ext cx="2587155" cy="863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Phase</a:t>
            </a: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73551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510556" y="2448327"/>
            <a:ext cx="2430556" cy="2695173"/>
          </a:xfrm>
          <a:custGeom>
            <a:avLst/>
            <a:gdLst/>
            <a:ahLst/>
            <a:cxnLst/>
            <a:rect l="l" t="t" r="r" b="b"/>
            <a:pathLst>
              <a:path w="2430556" h="2695173">
                <a:moveTo>
                  <a:pt x="0" y="0"/>
                </a:moveTo>
                <a:lnTo>
                  <a:pt x="2430556" y="0"/>
                </a:lnTo>
                <a:lnTo>
                  <a:pt x="2430556" y="2695173"/>
                </a:lnTo>
                <a:lnTo>
                  <a:pt x="0" y="26951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TextBox 6"/>
          <p:cNvSpPr txBox="1"/>
          <p:nvPr/>
        </p:nvSpPr>
        <p:spPr>
          <a:xfrm>
            <a:off x="2912198" y="1487689"/>
            <a:ext cx="14347102" cy="1748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Budget für 2027: ca. 1,6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Millionen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Euro</a:t>
            </a:r>
          </a:p>
          <a:p>
            <a:pPr algn="l">
              <a:lnSpc>
                <a:spcPts val="7000"/>
              </a:lnSpc>
            </a:pP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606392" y="5038725"/>
            <a:ext cx="7429671" cy="3520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zentral</a:t>
            </a:r>
            <a:endParaRPr lang="en-US" sz="5000" b="1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  <a:p>
            <a:pPr algn="l">
              <a:lnSpc>
                <a:spcPts val="7000"/>
              </a:lnSpc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Koordination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und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Vergabe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durch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SVB-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Gremium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und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StuRa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; 400.000,00 €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95721" y="5038725"/>
            <a:ext cx="7429671" cy="3520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dezentral</a:t>
            </a:r>
            <a:endParaRPr lang="en-US" sz="5000" b="1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  <a:p>
            <a:pPr algn="l">
              <a:lnSpc>
                <a:spcPts val="7000"/>
              </a:lnSpc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Koordination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und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Vergabe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durch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Fachbereiche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;</a:t>
            </a:r>
          </a:p>
          <a:p>
            <a:pPr algn="l"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Jura: ca. 120.000,00 €</a:t>
            </a:r>
          </a:p>
        </p:txBody>
      </p:sp>
      <p:sp>
        <p:nvSpPr>
          <p:cNvPr id="9" name="Freeform 9"/>
          <p:cNvSpPr/>
          <p:nvPr/>
        </p:nvSpPr>
        <p:spPr>
          <a:xfrm flipH="1">
            <a:off x="11890671" y="2448327"/>
            <a:ext cx="2430556" cy="2695173"/>
          </a:xfrm>
          <a:custGeom>
            <a:avLst/>
            <a:gdLst/>
            <a:ahLst/>
            <a:cxnLst/>
            <a:rect l="l" t="t" r="r" b="b"/>
            <a:pathLst>
              <a:path w="2430556" h="2695173">
                <a:moveTo>
                  <a:pt x="2430556" y="0"/>
                </a:moveTo>
                <a:lnTo>
                  <a:pt x="0" y="0"/>
                </a:lnTo>
                <a:lnTo>
                  <a:pt x="0" y="2695173"/>
                </a:lnTo>
                <a:lnTo>
                  <a:pt x="2430556" y="2695173"/>
                </a:lnTo>
                <a:lnTo>
                  <a:pt x="243055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 rot="-5400000">
            <a:off x="-317265" y="4898068"/>
            <a:ext cx="2587155" cy="863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Phase</a:t>
            </a: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73551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413499" y="159725"/>
            <a:ext cx="15874501" cy="1547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Verwendungsmöglichkeiten</a:t>
            </a:r>
            <a:endParaRPr lang="en-US" sz="9200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761250" y="1911367"/>
            <a:ext cx="14347102" cy="7197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Verwaltungsvorschrift QSM 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Stufe 1: Maßnahmen zur unmittelbaren Verbesserung von Studium und Lehre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Stufe 2: Lehr- und lernnahe Maßnahmen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Stufe 3: Mittelbare Maßnahmen zur Verbesserung der Qualität von Studium und Lehre sowie der allgemeinen Studienbedingungen</a:t>
            </a:r>
          </a:p>
        </p:txBody>
      </p:sp>
      <p:sp>
        <p:nvSpPr>
          <p:cNvPr id="7" name="TextBox 7"/>
          <p:cNvSpPr txBox="1"/>
          <p:nvPr/>
        </p:nvSpPr>
        <p:spPr>
          <a:xfrm rot="-5400000">
            <a:off x="-317265" y="4898068"/>
            <a:ext cx="2587155" cy="863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Phase</a:t>
            </a: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73551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413499" y="159725"/>
            <a:ext cx="15645901" cy="1547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Einreichung</a:t>
            </a:r>
            <a:r>
              <a:rPr lang="en-US" sz="9200" dirty="0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von </a:t>
            </a: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Anträgen</a:t>
            </a:r>
            <a:endParaRPr lang="en-US" sz="9200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912198" y="2764753"/>
            <a:ext cx="13242202" cy="3543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Frist: Montag, 06.07.2026 um 12:00 Uhr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an: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jura@stura.uni-freiburg.de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Antragsberechtigt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: alle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Mitglieder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der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juristischen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Fakultät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</p:txBody>
      </p:sp>
      <p:sp>
        <p:nvSpPr>
          <p:cNvPr id="7" name="TextBox 7"/>
          <p:cNvSpPr txBox="1"/>
          <p:nvPr/>
        </p:nvSpPr>
        <p:spPr>
          <a:xfrm rot="-5400000">
            <a:off x="-317265" y="4898068"/>
            <a:ext cx="2587155" cy="863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Phase</a:t>
            </a: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73551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120903" y="159703"/>
            <a:ext cx="11327604" cy="1535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Antragsvorstellung</a:t>
            </a:r>
            <a:endParaRPr lang="en-US" sz="9200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912198" y="2764753"/>
            <a:ext cx="14347102" cy="5339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Termin: Montag, 06.07.2026  um 18 Uhr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c.t.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in HS </a:t>
            </a:r>
            <a:r>
              <a:rPr lang="de-DE" sz="5000" b="1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1228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Anträge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werden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durch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den</a:t>
            </a:r>
            <a:r>
              <a:rPr lang="de-DE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Antragssteller</a:t>
            </a:r>
            <a:r>
              <a:rPr lang="de-DE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persönlich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vorgestellt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es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können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Nachfragen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gestellt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,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Kritik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geäußert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, etc.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werden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</p:txBody>
      </p:sp>
      <p:sp>
        <p:nvSpPr>
          <p:cNvPr id="7" name="TextBox 7"/>
          <p:cNvSpPr txBox="1"/>
          <p:nvPr/>
        </p:nvSpPr>
        <p:spPr>
          <a:xfrm rot="-5400000">
            <a:off x="-317265" y="4898068"/>
            <a:ext cx="2587155" cy="863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Phase</a:t>
            </a: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73551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33051" y="159703"/>
            <a:ext cx="17654949" cy="319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Einreichung</a:t>
            </a:r>
            <a:r>
              <a:rPr lang="en-US" sz="9200" dirty="0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von </a:t>
            </a: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Antragspaketen</a:t>
            </a:r>
            <a:endParaRPr lang="en-US" sz="9200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912198" y="3474233"/>
            <a:ext cx="14347102" cy="444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Frist: Montag, 20.07.2026 um 10:00 Uhr,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wenn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möglich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,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jedoch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vor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Samstag, den 18.07.2026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an: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jura@stura.uni-freiburg.de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Antragsberechtigt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: alle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Mitglieder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der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juristischen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Fakultät</a:t>
            </a:r>
            <a:endParaRPr lang="en-US" sz="5000" dirty="0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</p:txBody>
      </p:sp>
      <p:sp>
        <p:nvSpPr>
          <p:cNvPr id="7" name="TextBox 7"/>
          <p:cNvSpPr txBox="1"/>
          <p:nvPr/>
        </p:nvSpPr>
        <p:spPr>
          <a:xfrm rot="-5400000">
            <a:off x="-317265" y="4898068"/>
            <a:ext cx="2587155" cy="863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Phase</a:t>
            </a: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73551" y="0"/>
            <a:ext cx="10687050" cy="10287000"/>
            <a:chOff x="0" y="0"/>
            <a:chExt cx="28146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4696" cy="2709333"/>
            </a:xfrm>
            <a:custGeom>
              <a:avLst/>
              <a:gdLst/>
              <a:ahLst/>
              <a:cxnLst/>
              <a:rect l="l" t="t" r="r" b="b"/>
              <a:pathLst>
                <a:path w="2814696" h="2709333">
                  <a:moveTo>
                    <a:pt x="0" y="0"/>
                  </a:moveTo>
                  <a:lnTo>
                    <a:pt x="2814696" y="0"/>
                  </a:lnTo>
                  <a:lnTo>
                    <a:pt x="28146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146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569096" y="159725"/>
            <a:ext cx="15554966" cy="3201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Abstimmung</a:t>
            </a:r>
            <a:r>
              <a:rPr lang="en-US" sz="9200" dirty="0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</a:t>
            </a: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über</a:t>
            </a:r>
            <a:r>
              <a:rPr lang="en-US" sz="9200" dirty="0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 die </a:t>
            </a:r>
            <a:r>
              <a:rPr lang="en-US" sz="9200" dirty="0" err="1">
                <a:solidFill>
                  <a:srgbClr val="000000"/>
                </a:solidFill>
                <a:latin typeface="American Typewriter" panose="02090604020004020304" pitchFamily="18" charset="77"/>
                <a:ea typeface="Abys"/>
                <a:cs typeface="Abys"/>
                <a:sym typeface="Abys"/>
              </a:rPr>
              <a:t>Pakete</a:t>
            </a:r>
            <a:endParaRPr lang="en-US" sz="9200" dirty="0">
              <a:solidFill>
                <a:srgbClr val="000000"/>
              </a:solidFill>
              <a:latin typeface="American Typewriter" panose="02090604020004020304" pitchFamily="18" charset="77"/>
              <a:ea typeface="Abys"/>
              <a:cs typeface="Abys"/>
              <a:sym typeface="Aby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19400" y="3502688"/>
            <a:ext cx="14347102" cy="4441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Termin: Montag, 20.07.2026 um 18 Uhr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c.t.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im</a:t>
            </a:r>
            <a:r>
              <a:rPr lang="en-US" sz="5000" dirty="0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 Max-Kade-Auditorium</a:t>
            </a:r>
            <a:endParaRPr lang="de-DE" sz="5000" noProof="1">
              <a:solidFill>
                <a:srgbClr val="000000"/>
              </a:solidFill>
              <a:latin typeface="Cooper Hewitt"/>
              <a:ea typeface="Cooper Hewitt"/>
              <a:cs typeface="Cooper Hewitt"/>
              <a:sym typeface="Cooper Hewitt"/>
            </a:endParaRP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de-DE" sz="5000" noProof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Abstimmungsberechtigt: alle immatrikulierten Studierenden der juristischen Fakultät</a:t>
            </a:r>
          </a:p>
          <a:p>
            <a:pPr marL="1079501" lvl="1" indent="-539750" algn="l">
              <a:lnSpc>
                <a:spcPts val="7000"/>
              </a:lnSpc>
              <a:buFont typeface="Arial"/>
              <a:buChar char="•"/>
            </a:pPr>
            <a:r>
              <a:rPr lang="de-DE" sz="5000" noProof="1">
                <a:solidFill>
                  <a:srgbClr val="000000"/>
                </a:solidFill>
                <a:latin typeface="Cooper Hewitt"/>
                <a:ea typeface="Cooper Hewitt"/>
                <a:cs typeface="Cooper Hewitt"/>
                <a:sym typeface="Cooper Hewitt"/>
              </a:rPr>
              <a:t>Abstimmung vermutlich über Ilias</a:t>
            </a:r>
          </a:p>
        </p:txBody>
      </p:sp>
      <p:sp>
        <p:nvSpPr>
          <p:cNvPr id="7" name="TextBox 7"/>
          <p:cNvSpPr txBox="1"/>
          <p:nvPr/>
        </p:nvSpPr>
        <p:spPr>
          <a:xfrm rot="-5400000">
            <a:off x="-317265" y="4898068"/>
            <a:ext cx="2587155" cy="863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Phase</a:t>
            </a:r>
            <a:r>
              <a:rPr lang="en-US" sz="5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292</Words>
  <Application>Microsoft Macintosh PowerPoint</Application>
  <PresentationFormat>Benutzerdefiniert</PresentationFormat>
  <Paragraphs>55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American Typewriter</vt:lpstr>
      <vt:lpstr>Arial</vt:lpstr>
      <vt:lpstr>Calibri</vt:lpstr>
      <vt:lpstr>Cooper Hewitt</vt:lpstr>
      <vt:lpstr>Canva Sans Bold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SVB-Fachbereich Infoveranstaltung</dc:title>
  <cp:lastModifiedBy>Pia Sieburg</cp:lastModifiedBy>
  <cp:revision>15</cp:revision>
  <dcterms:created xsi:type="dcterms:W3CDTF">2006-08-16T00:00:00Z</dcterms:created>
  <dcterms:modified xsi:type="dcterms:W3CDTF">2026-06-16T11:53:48Z</dcterms:modified>
  <dc:identifier>DAGGDb-ZS6g</dc:identifier>
</cp:coreProperties>
</file>