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bys" panose="020B0604020202020204" charset="-95"/>
      <p:regular r:id="rId12"/>
    </p:embeddedFont>
    <p:embeddedFont>
      <p:font typeface="Canva Sans Bold" panose="020B0604020202020204" charset="0"/>
      <p:regular r:id="rId13"/>
    </p:embeddedFont>
    <p:embeddedFont>
      <p:font typeface="Cooper Hewit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9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x David" userId="b56d9fa9647100c8" providerId="LiveId" clId="{8B71E377-CEFF-48AC-8B81-626A77186504}"/>
    <pc:docChg chg="undo redo custSel modSld">
      <pc:chgData name="Felix David" userId="b56d9fa9647100c8" providerId="LiveId" clId="{8B71E377-CEFF-48AC-8B81-626A77186504}" dt="2025-06-03T20:41:20.871" v="174" actId="20577"/>
      <pc:docMkLst>
        <pc:docMk/>
      </pc:docMkLst>
      <pc:sldChg chg="modSp mod">
        <pc:chgData name="Felix David" userId="b56d9fa9647100c8" providerId="LiveId" clId="{8B71E377-CEFF-48AC-8B81-626A77186504}" dt="2025-06-03T05:30:32.939" v="1" actId="20577"/>
        <pc:sldMkLst>
          <pc:docMk/>
          <pc:sldMk cId="0" sldId="256"/>
        </pc:sldMkLst>
        <pc:spChg chg="mod">
          <ac:chgData name="Felix David" userId="b56d9fa9647100c8" providerId="LiveId" clId="{8B71E377-CEFF-48AC-8B81-626A77186504}" dt="2025-06-03T05:30:32.939" v="1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Felix David" userId="b56d9fa9647100c8" providerId="LiveId" clId="{8B71E377-CEFF-48AC-8B81-626A77186504}" dt="2025-06-03T05:31:34.910" v="31"/>
        <pc:sldMkLst>
          <pc:docMk/>
          <pc:sldMk cId="0" sldId="259"/>
        </pc:sldMkLst>
        <pc:spChg chg="mod">
          <ac:chgData name="Felix David" userId="b56d9fa9647100c8" providerId="LiveId" clId="{8B71E377-CEFF-48AC-8B81-626A77186504}" dt="2025-06-03T05:31:07.885" v="3" actId="20577"/>
          <ac:spMkLst>
            <pc:docMk/>
            <pc:sldMk cId="0" sldId="259"/>
            <ac:spMk id="6" creationId="{00000000-0000-0000-0000-000000000000}"/>
          </ac:spMkLst>
        </pc:spChg>
        <pc:spChg chg="mod">
          <ac:chgData name="Felix David" userId="b56d9fa9647100c8" providerId="LiveId" clId="{8B71E377-CEFF-48AC-8B81-626A77186504}" dt="2025-06-03T05:31:34.910" v="31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Felix David" userId="b56d9fa9647100c8" providerId="LiveId" clId="{8B71E377-CEFF-48AC-8B81-626A77186504}" dt="2025-06-03T05:32:24.056" v="35" actId="20577"/>
        <pc:sldMkLst>
          <pc:docMk/>
          <pc:sldMk cId="0" sldId="261"/>
        </pc:sldMkLst>
        <pc:spChg chg="mod">
          <ac:chgData name="Felix David" userId="b56d9fa9647100c8" providerId="LiveId" clId="{8B71E377-CEFF-48AC-8B81-626A77186504}" dt="2025-06-03T05:32:24.056" v="35" actId="20577"/>
          <ac:spMkLst>
            <pc:docMk/>
            <pc:sldMk cId="0" sldId="261"/>
            <ac:spMk id="6" creationId="{00000000-0000-0000-0000-000000000000}"/>
          </ac:spMkLst>
        </pc:spChg>
      </pc:sldChg>
      <pc:sldChg chg="modSp mod">
        <pc:chgData name="Felix David" userId="b56d9fa9647100c8" providerId="LiveId" clId="{8B71E377-CEFF-48AC-8B81-626A77186504}" dt="2025-06-03T05:33:42.947" v="72" actId="20577"/>
        <pc:sldMkLst>
          <pc:docMk/>
          <pc:sldMk cId="0" sldId="262"/>
        </pc:sldMkLst>
        <pc:spChg chg="mod">
          <ac:chgData name="Felix David" userId="b56d9fa9647100c8" providerId="LiveId" clId="{8B71E377-CEFF-48AC-8B81-626A77186504}" dt="2025-06-03T05:33:42.947" v="72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Felix David" userId="b56d9fa9647100c8" providerId="LiveId" clId="{8B71E377-CEFF-48AC-8B81-626A77186504}" dt="2025-06-03T20:40:25.474" v="127" actId="20577"/>
        <pc:sldMkLst>
          <pc:docMk/>
          <pc:sldMk cId="0" sldId="263"/>
        </pc:sldMkLst>
        <pc:spChg chg="mod">
          <ac:chgData name="Felix David" userId="b56d9fa9647100c8" providerId="LiveId" clId="{8B71E377-CEFF-48AC-8B81-626A77186504}" dt="2025-06-03T20:40:25.474" v="127" actId="20577"/>
          <ac:spMkLst>
            <pc:docMk/>
            <pc:sldMk cId="0" sldId="263"/>
            <ac:spMk id="6" creationId="{00000000-0000-0000-0000-000000000000}"/>
          </ac:spMkLst>
        </pc:spChg>
      </pc:sldChg>
      <pc:sldChg chg="modSp mod">
        <pc:chgData name="Felix David" userId="b56d9fa9647100c8" providerId="LiveId" clId="{8B71E377-CEFF-48AC-8B81-626A77186504}" dt="2025-06-03T20:41:20.871" v="174" actId="20577"/>
        <pc:sldMkLst>
          <pc:docMk/>
          <pc:sldMk cId="0" sldId="264"/>
        </pc:sldMkLst>
        <pc:spChg chg="mod">
          <ac:chgData name="Felix David" userId="b56d9fa9647100c8" providerId="LiveId" clId="{8B71E377-CEFF-48AC-8B81-626A77186504}" dt="2025-06-03T20:41:20.871" v="174" actId="20577"/>
          <ac:spMkLst>
            <pc:docMk/>
            <pc:sldMk cId="0" sldId="264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0"/>
            <a:ext cx="20513350" cy="10368574"/>
            <a:chOff x="0" y="0"/>
            <a:chExt cx="5402693" cy="27308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2693" cy="2730818"/>
            </a:xfrm>
            <a:custGeom>
              <a:avLst/>
              <a:gdLst/>
              <a:ahLst/>
              <a:cxnLst/>
              <a:rect l="l" t="t" r="r" b="b"/>
              <a:pathLst>
                <a:path w="5402693" h="2730818">
                  <a:moveTo>
                    <a:pt x="0" y="0"/>
                  </a:moveTo>
                  <a:lnTo>
                    <a:pt x="5402693" y="0"/>
                  </a:lnTo>
                  <a:lnTo>
                    <a:pt x="5402693" y="2730818"/>
                  </a:lnTo>
                  <a:lnTo>
                    <a:pt x="0" y="2730818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402693" cy="2768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06552" y="2827049"/>
            <a:ext cx="15596192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Herzlich</a:t>
            </a:r>
            <a:r>
              <a:rPr lang="en-US" sz="6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Willkommen</a:t>
            </a:r>
            <a:r>
              <a:rPr lang="en-US" sz="6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zur</a:t>
            </a:r>
            <a:endParaRPr lang="en-US" sz="6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Abys"/>
                <a:ea typeface="Abys"/>
                <a:cs typeface="Abys"/>
                <a:sym typeface="Abys"/>
              </a:rPr>
              <a:t>Infoveranstaltung</a:t>
            </a:r>
            <a:r>
              <a:rPr lang="en-US" sz="9000" dirty="0">
                <a:solidFill>
                  <a:srgbClr val="FFFFFF"/>
                </a:solidFill>
                <a:latin typeface="Abys"/>
                <a:ea typeface="Abys"/>
                <a:cs typeface="Abys"/>
                <a:sym typeface="Abys"/>
              </a:rPr>
              <a:t> der</a:t>
            </a:r>
          </a:p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Abys"/>
                <a:ea typeface="Abys"/>
                <a:cs typeface="Abys"/>
                <a:sym typeface="Abys"/>
              </a:rPr>
              <a:t>SVB-</a:t>
            </a:r>
            <a:r>
              <a:rPr lang="en-US" sz="9000" dirty="0" err="1">
                <a:solidFill>
                  <a:srgbClr val="FFFFFF"/>
                </a:solidFill>
                <a:latin typeface="Abys"/>
                <a:ea typeface="Abys"/>
                <a:cs typeface="Abys"/>
                <a:sym typeface="Abys"/>
              </a:rPr>
              <a:t>Vergabe</a:t>
            </a:r>
            <a:r>
              <a:rPr lang="en-US" sz="9000" dirty="0">
                <a:solidFill>
                  <a:srgbClr val="FFFFFF"/>
                </a:solidFill>
                <a:latin typeface="Abys"/>
                <a:ea typeface="Abys"/>
                <a:cs typeface="Abys"/>
                <a:sym typeface="Abys"/>
              </a:rPr>
              <a:t> 2026</a:t>
            </a:r>
          </a:p>
        </p:txBody>
      </p:sp>
      <p:sp>
        <p:nvSpPr>
          <p:cNvPr id="6" name="Freeform 6"/>
          <p:cNvSpPr/>
          <p:nvPr/>
        </p:nvSpPr>
        <p:spPr>
          <a:xfrm>
            <a:off x="14411309" y="469783"/>
            <a:ext cx="3304738" cy="2238960"/>
          </a:xfrm>
          <a:custGeom>
            <a:avLst/>
            <a:gdLst/>
            <a:ahLst/>
            <a:cxnLst/>
            <a:rect l="l" t="t" r="r" b="b"/>
            <a:pathLst>
              <a:path w="3304738" h="2238960">
                <a:moveTo>
                  <a:pt x="0" y="0"/>
                </a:moveTo>
                <a:lnTo>
                  <a:pt x="3304738" y="0"/>
                </a:lnTo>
                <a:lnTo>
                  <a:pt x="3304738" y="2238960"/>
                </a:lnTo>
                <a:lnTo>
                  <a:pt x="0" y="2238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418718" y="0"/>
            <a:ext cx="2395045" cy="3387278"/>
          </a:xfrm>
          <a:custGeom>
            <a:avLst/>
            <a:gdLst/>
            <a:ahLst/>
            <a:cxnLst/>
            <a:rect l="l" t="t" r="r" b="b"/>
            <a:pathLst>
              <a:path w="2395045" h="3387278">
                <a:moveTo>
                  <a:pt x="0" y="0"/>
                </a:moveTo>
                <a:lnTo>
                  <a:pt x="2395045" y="0"/>
                </a:lnTo>
                <a:lnTo>
                  <a:pt x="2395045" y="3387278"/>
                </a:lnTo>
                <a:lnTo>
                  <a:pt x="0" y="3387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31825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99245" y="159725"/>
            <a:ext cx="7339983" cy="156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Weitere Infos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2198" y="2764753"/>
            <a:ext cx="10870650" cy="719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Website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Merkblatt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Antragsformular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Rechtliche Vorgaben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E-Mail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Antragsstellung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Rückfragen, Hilfestellung, etc.</a:t>
            </a:r>
          </a:p>
          <a:p>
            <a:pPr algn="l">
              <a:lnSpc>
                <a:spcPts val="7000"/>
              </a:lnSpc>
            </a:pPr>
            <a:endParaRPr lang="en-US" sz="500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12198" y="159702"/>
            <a:ext cx="13787354" cy="1535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ablauf der Svb-Vergabe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2198" y="2764753"/>
            <a:ext cx="14347102" cy="454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Phase 1: Infoveranstaltung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Phase 2: Einreichen von Anträgen und Vorstellung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Phase 3: Erstellung von Antragspaketen und Abstimmung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79090" y="159703"/>
            <a:ext cx="9028820" cy="1535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Was ist das SVB?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2198" y="2764753"/>
            <a:ext cx="14347102" cy="5425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SVB = Studierendenvorschlagsbudget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Mittel des Landes zur Unterstützung von Studium und Lehre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aufgeteilt auf die einzelnen Fachbereiche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Aufteilung durch Vorschlag (d. h. Abstimmung) der Studierenden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317265" y="4898068"/>
            <a:ext cx="2587155" cy="8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</a:t>
            </a: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10556" y="2448327"/>
            <a:ext cx="2430556" cy="2695173"/>
          </a:xfrm>
          <a:custGeom>
            <a:avLst/>
            <a:gdLst/>
            <a:ahLst/>
            <a:cxnLst/>
            <a:rect l="l" t="t" r="r" b="b"/>
            <a:pathLst>
              <a:path w="2430556" h="2695173">
                <a:moveTo>
                  <a:pt x="0" y="0"/>
                </a:moveTo>
                <a:lnTo>
                  <a:pt x="2430556" y="0"/>
                </a:lnTo>
                <a:lnTo>
                  <a:pt x="2430556" y="2695173"/>
                </a:lnTo>
                <a:lnTo>
                  <a:pt x="0" y="2695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2912198" y="1487689"/>
            <a:ext cx="14347102" cy="174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Budget für 2026: ca. 1,5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Millionen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Euro</a:t>
            </a:r>
          </a:p>
          <a:p>
            <a:pPr algn="l">
              <a:lnSpc>
                <a:spcPts val="7000"/>
              </a:lnSpc>
            </a:pPr>
            <a:endParaRPr lang="en-US" sz="5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06392" y="5038725"/>
            <a:ext cx="7429671" cy="352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zentral</a:t>
            </a:r>
          </a:p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Koordination und Vergabe durch SVB-Gremium und StuRa; 400.000 €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95721" y="5038725"/>
            <a:ext cx="7429671" cy="3520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dezentral</a:t>
            </a:r>
            <a:endParaRPr lang="en-US" sz="5000" dirty="0">
              <a:solidFill>
                <a:srgbClr val="000000"/>
              </a:solidFill>
              <a:latin typeface="Abys"/>
              <a:ea typeface="Abys"/>
              <a:cs typeface="Abys"/>
              <a:sym typeface="Abys"/>
            </a:endParaRPr>
          </a:p>
          <a:p>
            <a:pPr algn="l">
              <a:lnSpc>
                <a:spcPts val="7000"/>
              </a:lnSpc>
            </a:pP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Koordination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und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Vergabe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durch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Fachbereiche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;</a:t>
            </a:r>
          </a:p>
          <a:p>
            <a:pPr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Jura: 119.393,39€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1890671" y="2448327"/>
            <a:ext cx="2430556" cy="2695173"/>
          </a:xfrm>
          <a:custGeom>
            <a:avLst/>
            <a:gdLst/>
            <a:ahLst/>
            <a:cxnLst/>
            <a:rect l="l" t="t" r="r" b="b"/>
            <a:pathLst>
              <a:path w="2430556" h="2695173">
                <a:moveTo>
                  <a:pt x="2430556" y="0"/>
                </a:moveTo>
                <a:lnTo>
                  <a:pt x="0" y="0"/>
                </a:lnTo>
                <a:lnTo>
                  <a:pt x="0" y="2695173"/>
                </a:lnTo>
                <a:lnTo>
                  <a:pt x="2430556" y="2695173"/>
                </a:lnTo>
                <a:lnTo>
                  <a:pt x="24305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 rot="-5400000">
            <a:off x="-317265" y="4898068"/>
            <a:ext cx="2587155" cy="8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</a:t>
            </a: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61250" y="159725"/>
            <a:ext cx="14635428" cy="156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Verwendungsmöglichkeiten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61250" y="1911367"/>
            <a:ext cx="14347102" cy="7197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Verwaltungsvorschrift QSM 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Stufe 1: Maßnahmen zur unmittelbaren Verbesserung von Studium und Lehre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Stufe 2: Lehr- und lernnahe Maßnahmen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Stufe 3: Mittelbare Maßnahmen zur Verbesserung der Qualität von Studium und Lehre sowie der allgemeinen Studienbedingungen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317265" y="4898068"/>
            <a:ext cx="2587155" cy="8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</a:t>
            </a: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61250" y="159725"/>
            <a:ext cx="14385396" cy="156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Einreichung von Anträgen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2198" y="2764753"/>
            <a:ext cx="10870650" cy="3654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Frist: 18.06. 12:00 Uhr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an: jura@stura.uni-freiburg.de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Antragsberechtigt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: alle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Mitglieder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der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juristischen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Fakultät</a:t>
            </a:r>
            <a:endParaRPr lang="en-US" sz="5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7" name="TextBox 7"/>
          <p:cNvSpPr txBox="1"/>
          <p:nvPr/>
        </p:nvSpPr>
        <p:spPr>
          <a:xfrm rot="-5400000">
            <a:off x="-317265" y="4898068"/>
            <a:ext cx="2587155" cy="8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</a:t>
            </a: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20903" y="159703"/>
            <a:ext cx="11327604" cy="1535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Antragsvorstellung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2198" y="2764753"/>
            <a:ext cx="14347102" cy="533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Termin: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Mittwoch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, 18.06. 18 Uhr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c.t.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im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</a:p>
          <a:p>
            <a:pPr marL="539751" lvl="1"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sym typeface="Cooper Hewitt"/>
              </a:rPr>
              <a:t>     </a:t>
            </a:r>
            <a:r>
              <a:rPr lang="pt-BR" sz="5400" dirty="0"/>
              <a:t>R 01 014 (Wilhelmstr. 26)</a:t>
            </a:r>
            <a:endParaRPr lang="en-US" sz="5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Anträge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werden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durch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den</a:t>
            </a:r>
            <a:r>
              <a:rPr lang="de-DE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Antragssteller</a:t>
            </a:r>
            <a:r>
              <a:rPr lang="de-DE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persönlich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vorgestellt</a:t>
            </a:r>
            <a:endParaRPr lang="en-US" sz="5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es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können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Nachfragen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gestellt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Kritik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geäußert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, etc.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werden</a:t>
            </a:r>
            <a:endParaRPr lang="en-US" sz="5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7" name="TextBox 7"/>
          <p:cNvSpPr txBox="1"/>
          <p:nvPr/>
        </p:nvSpPr>
        <p:spPr>
          <a:xfrm rot="-5400000">
            <a:off x="-317265" y="4898068"/>
            <a:ext cx="2587155" cy="8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</a:t>
            </a: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33051" y="159703"/>
            <a:ext cx="17654949" cy="319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Einreichung von Antragspaketen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2198" y="3474233"/>
            <a:ext cx="14347102" cy="454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Frist: 26.06. 12:00 Uhr,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wenn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möglich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jedoch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vor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Mittwoch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, den 25.06.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an: jura@stura.uni-freiburg.de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Antragsberechtigt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: alle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Mitglieder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der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juristischen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Fakultät</a:t>
            </a:r>
            <a:endParaRPr lang="en-US" sz="5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</p:txBody>
      </p:sp>
      <p:sp>
        <p:nvSpPr>
          <p:cNvPr id="7" name="TextBox 7"/>
          <p:cNvSpPr txBox="1"/>
          <p:nvPr/>
        </p:nvSpPr>
        <p:spPr>
          <a:xfrm rot="-5400000">
            <a:off x="-317265" y="4898068"/>
            <a:ext cx="2587155" cy="8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</a:t>
            </a: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73551" y="0"/>
            <a:ext cx="10687050" cy="10287000"/>
            <a:chOff x="0" y="0"/>
            <a:chExt cx="28146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4696" cy="2709333"/>
            </a:xfrm>
            <a:custGeom>
              <a:avLst/>
              <a:gdLst/>
              <a:ahLst/>
              <a:cxnLst/>
              <a:rect l="l" t="t" r="r" b="b"/>
              <a:pathLst>
                <a:path w="2814696" h="2709333">
                  <a:moveTo>
                    <a:pt x="0" y="0"/>
                  </a:moveTo>
                  <a:lnTo>
                    <a:pt x="2814696" y="0"/>
                  </a:lnTo>
                  <a:lnTo>
                    <a:pt x="28146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271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146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569096" y="159725"/>
            <a:ext cx="15554966" cy="156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Abys"/>
                <a:ea typeface="Abys"/>
                <a:cs typeface="Abys"/>
                <a:sym typeface="Abys"/>
              </a:rPr>
              <a:t>Abstimmung über die Pakete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12198" y="2764753"/>
            <a:ext cx="14347102" cy="444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Termin: </a:t>
            </a:r>
          </a:p>
          <a:p>
            <a:pPr marL="539751" lvl="1" algn="l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    Donnerstag, 26.06. 18 Uhr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c.t.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im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HS 3219</a:t>
            </a: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Abstimmungsberechtigt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: alle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immatrikulierten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Studierenden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der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juristischen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Fakultät</a:t>
            </a:r>
            <a:endParaRPr lang="en-US" sz="5000" dirty="0">
              <a:solidFill>
                <a:srgbClr val="000000"/>
              </a:solidFill>
              <a:latin typeface="Cooper Hewitt"/>
              <a:ea typeface="Cooper Hewitt"/>
              <a:cs typeface="Cooper Hewitt"/>
              <a:sym typeface="Cooper Hewitt"/>
            </a:endParaRPr>
          </a:p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Abstimmung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vermulich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über</a:t>
            </a:r>
            <a:r>
              <a:rPr lang="en-US" sz="5000" dirty="0">
                <a:solidFill>
                  <a:srgbClr val="000000"/>
                </a:solidFill>
                <a:latin typeface="Cooper Hewitt"/>
                <a:ea typeface="Cooper Hewitt"/>
                <a:cs typeface="Cooper Hewitt"/>
                <a:sym typeface="Cooper Hewitt"/>
              </a:rPr>
              <a:t> Ilias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-317265" y="4898068"/>
            <a:ext cx="2587155" cy="863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</a:t>
            </a: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5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Benutzerdefiniert</PresentationFormat>
  <Paragraphs>56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Cooper Hewitt</vt:lpstr>
      <vt:lpstr>Arial</vt:lpstr>
      <vt:lpstr>Abys</vt:lpstr>
      <vt:lpstr>Calibri</vt:lpstr>
      <vt:lpstr>Canva Sans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SVB-Fachbereich Infoveranstaltung</dc:title>
  <cp:lastModifiedBy>Felix David</cp:lastModifiedBy>
  <cp:revision>2</cp:revision>
  <dcterms:created xsi:type="dcterms:W3CDTF">2006-08-16T00:00:00Z</dcterms:created>
  <dcterms:modified xsi:type="dcterms:W3CDTF">2025-06-03T20:41:26Z</dcterms:modified>
  <dc:identifier>DAGGDb-ZS6g</dc:identifier>
</cp:coreProperties>
</file>